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3" r:id="rId5"/>
    <p:sldId id="264" r:id="rId6"/>
    <p:sldId id="259" r:id="rId7"/>
    <p:sldId id="265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A5DBF-29FD-4B8F-8B85-1F5670C697C5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772400" cy="11429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Base Reuse Plan</a:t>
            </a:r>
            <a:br>
              <a:rPr lang="en-US" dirty="0" smtClean="0"/>
            </a:br>
            <a:r>
              <a:rPr lang="en-US" b="1" dirty="0" smtClean="0"/>
              <a:t>Post-Reassessment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“Category I” BRP corrections</a:t>
            </a:r>
            <a:br>
              <a:rPr lang="en-US" sz="4000" dirty="0" smtClean="0"/>
            </a:br>
            <a:r>
              <a:rPr lang="en-US" sz="4000" dirty="0" smtClean="0"/>
              <a:t>and next steps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Fort Ord Reuse Authority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March15</a:t>
            </a:r>
            <a:r>
              <a:rPr lang="en-US" dirty="0" smtClean="0">
                <a:solidFill>
                  <a:schemeClr val="tx2"/>
                </a:solidFill>
              </a:rPr>
              <a:t>, 2013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1027" name="Picture 3" descr="C:\Users\darren.FORA\AppData\Local\Microsoft\Windows\Temporary Internet Files\Content.Outlook\2LL422WP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2819400"/>
            <a:ext cx="1961238" cy="19810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/>
              <a:t>2012 Reassessment Report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0" lvl="1" indent="-228600">
              <a:spcBef>
                <a:spcPct val="40000"/>
              </a:spcBef>
              <a:buNone/>
              <a:tabLst>
                <a:tab pos="57150" algn="l"/>
                <a:tab pos="400050" algn="l"/>
                <a:tab pos="976313" algn="l"/>
              </a:tabLst>
            </a:pPr>
            <a:r>
              <a:rPr lang="en-US" sz="2000" b="1" u="sng" dirty="0" smtClean="0">
                <a:latin typeface="Gill Sans MT" pitchFamily="34" charset="0"/>
              </a:rPr>
              <a:t>Policy topics/options:</a:t>
            </a:r>
          </a:p>
          <a:p>
            <a:pPr marL="685800" lvl="1" indent="290513">
              <a:spcBef>
                <a:spcPts val="1800"/>
              </a:spcBef>
              <a:buNone/>
              <a:tabLst>
                <a:tab pos="57150" algn="l"/>
                <a:tab pos="400050" algn="l"/>
                <a:tab pos="2347913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Gill Sans MT" pitchFamily="34" charset="0"/>
              </a:rPr>
              <a:t>Category I</a:t>
            </a:r>
            <a:r>
              <a:rPr lang="en-US" sz="2000" b="1" dirty="0" smtClean="0">
                <a:solidFill>
                  <a:srgbClr val="FF0000"/>
                </a:solidFill>
                <a:latin typeface="Gill Sans MT" pitchFamily="34" charset="0"/>
              </a:rPr>
              <a:t>	</a:t>
            </a:r>
            <a:r>
              <a:rPr lang="en-US" sz="2000" dirty="0" smtClean="0">
                <a:solidFill>
                  <a:srgbClr val="FF0000"/>
                </a:solidFill>
                <a:latin typeface="Gill Sans MT" pitchFamily="34" charset="0"/>
              </a:rPr>
              <a:t>BRP</a:t>
            </a:r>
            <a:r>
              <a:rPr lang="en-US" sz="2000" b="1" dirty="0" smtClean="0">
                <a:solidFill>
                  <a:srgbClr val="FF0000"/>
                </a:solidFill>
                <a:latin typeface="Gill Sans MT" pitchFamily="34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Gill Sans MT" pitchFamily="34" charset="0"/>
              </a:rPr>
              <a:t>Modifications &amp; Corrections </a:t>
            </a:r>
            <a:br>
              <a:rPr lang="en-US" sz="2000" dirty="0" smtClean="0">
                <a:solidFill>
                  <a:srgbClr val="FF0000"/>
                </a:solidFill>
                <a:latin typeface="Gill Sans MT" pitchFamily="34" charset="0"/>
              </a:rPr>
            </a:br>
            <a:r>
              <a:rPr lang="en-US" sz="2000" dirty="0" smtClean="0">
                <a:solidFill>
                  <a:srgbClr val="FF0000"/>
                </a:solidFill>
                <a:latin typeface="Gill Sans MT" pitchFamily="34" charset="0"/>
              </a:rPr>
              <a:t>	</a:t>
            </a:r>
            <a:r>
              <a:rPr lang="en-US" sz="1600" dirty="0" smtClean="0">
                <a:solidFill>
                  <a:srgbClr val="FF0000"/>
                </a:solidFill>
              </a:rPr>
              <a:t>(i.e., typos, outdated references, minor clarifications</a:t>
            </a:r>
            <a:r>
              <a:rPr lang="en-US" sz="1600" dirty="0" smtClean="0">
                <a:solidFill>
                  <a:srgbClr val="FF0000"/>
                </a:solidFill>
              </a:rPr>
              <a:t>)</a:t>
            </a:r>
          </a:p>
          <a:p>
            <a:pPr marL="685800" lvl="1" indent="290513">
              <a:spcBef>
                <a:spcPts val="1200"/>
              </a:spcBef>
              <a:buNone/>
              <a:tabLst>
                <a:tab pos="57150" algn="l"/>
                <a:tab pos="400050" algn="l"/>
                <a:tab pos="2347913" algn="l"/>
              </a:tabLst>
            </a:pPr>
            <a:r>
              <a:rPr lang="en-US" sz="1600" dirty="0" smtClean="0">
                <a:solidFill>
                  <a:srgbClr val="FF0000"/>
                </a:solidFill>
                <a:latin typeface="Gill Sans MT" pitchFamily="34" charset="0"/>
              </a:rPr>
              <a:t>	</a:t>
            </a:r>
            <a:r>
              <a:rPr lang="en-US" sz="1600" i="1" dirty="0" smtClean="0">
                <a:solidFill>
                  <a:srgbClr val="FF0000"/>
                </a:solidFill>
                <a:latin typeface="Gill Sans MT" pitchFamily="34" charset="0"/>
              </a:rPr>
              <a:t>Discussed at Post-Reassessment Workshop #1 - 2/15/2013</a:t>
            </a:r>
            <a:endParaRPr lang="en-US" sz="1600" i="1" dirty="0" smtClean="0">
              <a:solidFill>
                <a:srgbClr val="FF0000"/>
              </a:solidFill>
              <a:latin typeface="Gill Sans MT" pitchFamily="34" charset="0"/>
            </a:endParaRPr>
          </a:p>
          <a:p>
            <a:pPr marL="685800" lvl="1" indent="290513">
              <a:spcBef>
                <a:spcPct val="40000"/>
              </a:spcBef>
              <a:buNone/>
              <a:tabLst>
                <a:tab pos="57150" algn="l"/>
                <a:tab pos="400050" algn="l"/>
                <a:tab pos="2347913" algn="l"/>
              </a:tabLst>
            </a:pPr>
            <a:r>
              <a:rPr lang="en-US" sz="2000" b="1" dirty="0" smtClean="0">
                <a:latin typeface="Gill Sans MT" pitchFamily="34" charset="0"/>
              </a:rPr>
              <a:t>Cat.  II	</a:t>
            </a:r>
            <a:r>
              <a:rPr lang="en-US" sz="2000" dirty="0" smtClean="0">
                <a:latin typeface="Gill Sans MT" pitchFamily="34" charset="0"/>
              </a:rPr>
              <a:t>Prior Board Actions </a:t>
            </a:r>
            <a:r>
              <a:rPr lang="en-US" sz="2000" u="sng" dirty="0" smtClean="0">
                <a:latin typeface="Gill Sans MT" pitchFamily="34" charset="0"/>
              </a:rPr>
              <a:t>&amp;</a:t>
            </a:r>
            <a:r>
              <a:rPr lang="en-US" sz="2000" dirty="0" smtClean="0">
                <a:latin typeface="Gill Sans MT" pitchFamily="34" charset="0"/>
              </a:rPr>
              <a:t> Regional Plan Consistency</a:t>
            </a:r>
          </a:p>
          <a:p>
            <a:pPr marL="685800" lvl="1" indent="290513">
              <a:spcBef>
                <a:spcPct val="40000"/>
              </a:spcBef>
              <a:buNone/>
              <a:tabLst>
                <a:tab pos="57150" algn="l"/>
                <a:tab pos="400050" algn="l"/>
                <a:tab pos="2171700" algn="l"/>
                <a:tab pos="2347913" algn="l"/>
              </a:tabLst>
            </a:pPr>
            <a:r>
              <a:rPr lang="en-US" sz="2000" b="1" dirty="0" smtClean="0">
                <a:latin typeface="Gill Sans MT" pitchFamily="34" charset="0"/>
              </a:rPr>
              <a:t>Cat</a:t>
            </a:r>
            <a:r>
              <a:rPr lang="en-US" sz="2000" b="1" dirty="0" smtClean="0">
                <a:latin typeface="Gill Sans MT" pitchFamily="34" charset="0"/>
              </a:rPr>
              <a:t>. III		</a:t>
            </a:r>
            <a:r>
              <a:rPr lang="en-US" sz="2000" dirty="0" smtClean="0">
                <a:latin typeface="Gill Sans MT" pitchFamily="34" charset="0"/>
              </a:rPr>
              <a:t>Implementation of BRP Policies &amp; Programs</a:t>
            </a:r>
          </a:p>
          <a:p>
            <a:pPr marL="685800" lvl="1" indent="290513">
              <a:spcBef>
                <a:spcPct val="40000"/>
              </a:spcBef>
              <a:buNone/>
              <a:tabLst>
                <a:tab pos="57150" algn="l"/>
                <a:tab pos="400050" algn="l"/>
                <a:tab pos="2347913" algn="l"/>
              </a:tabLst>
            </a:pPr>
            <a:r>
              <a:rPr lang="en-US" sz="2000" b="1" dirty="0" smtClean="0">
                <a:latin typeface="Gill Sans MT" pitchFamily="34" charset="0"/>
              </a:rPr>
              <a:t>Cat. IV	</a:t>
            </a:r>
            <a:r>
              <a:rPr lang="en-US" sz="2000" dirty="0" smtClean="0">
                <a:latin typeface="Gill Sans MT" pitchFamily="34" charset="0"/>
              </a:rPr>
              <a:t>BRP Policy &amp; Program Modifications</a:t>
            </a:r>
          </a:p>
          <a:p>
            <a:pPr marL="685800" lvl="1" indent="290513">
              <a:spcBef>
                <a:spcPct val="40000"/>
              </a:spcBef>
              <a:buNone/>
              <a:tabLst>
                <a:tab pos="57150" algn="l"/>
                <a:tab pos="400050" algn="l"/>
                <a:tab pos="2347913" algn="l"/>
              </a:tabLst>
            </a:pPr>
            <a:r>
              <a:rPr lang="en-US" sz="2000" b="1" dirty="0" smtClean="0">
                <a:latin typeface="Gill Sans MT" pitchFamily="34" charset="0"/>
              </a:rPr>
              <a:t>Cat</a:t>
            </a:r>
            <a:r>
              <a:rPr lang="en-US" sz="2000" b="1" dirty="0" smtClean="0">
                <a:latin typeface="Gill Sans MT" pitchFamily="34" charset="0"/>
              </a:rPr>
              <a:t>.  V	</a:t>
            </a:r>
            <a:r>
              <a:rPr lang="en-US" sz="2000" dirty="0" smtClean="0">
                <a:latin typeface="Gill Sans MT" pitchFamily="34" charset="0"/>
              </a:rPr>
              <a:t>FORA Procedures &amp; Operations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533400" y="2286000"/>
            <a:ext cx="838200" cy="762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5" descr="reassessment co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304800"/>
            <a:ext cx="1669252" cy="215976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/>
              <a:t>Category 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105400"/>
          </a:xfrm>
        </p:spPr>
        <p:txBody>
          <a:bodyPr>
            <a:normAutofit fontScale="47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400" dirty="0" smtClean="0"/>
              <a:t>Corrections to 1997 BRP text and figures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400" u="sng" dirty="0" smtClean="0"/>
              <a:t>Non-substantive</a:t>
            </a:r>
            <a:r>
              <a:rPr lang="en-US" sz="3400" dirty="0" smtClean="0"/>
              <a:t> corrections: Typos, outdated references, clarifications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400" dirty="0" smtClean="0"/>
              <a:t>Representative examples: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3400" i="1" dirty="0" smtClean="0"/>
              <a:t>Typo:</a:t>
            </a:r>
            <a:r>
              <a:rPr lang="en-US" sz="3400" dirty="0" smtClean="0"/>
              <a:t> “</a:t>
            </a:r>
            <a:r>
              <a:rPr lang="en-US" sz="3400" strike="sngStrike" dirty="0" err="1" smtClean="0"/>
              <a:t>TheCity</a:t>
            </a:r>
            <a:r>
              <a:rPr lang="en-US" sz="3400" dirty="0" smtClean="0"/>
              <a:t> </a:t>
            </a:r>
            <a:r>
              <a:rPr lang="en-US" sz="3400" u="sng" dirty="0" smtClean="0"/>
              <a:t>The City </a:t>
            </a:r>
            <a:r>
              <a:rPr lang="en-US" sz="3400" dirty="0" smtClean="0"/>
              <a:t>of Marina shall…”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3400" i="1" dirty="0" smtClean="0"/>
              <a:t>Outdated Reference: </a:t>
            </a:r>
            <a:r>
              <a:rPr lang="en-US" sz="3400" dirty="0" smtClean="0"/>
              <a:t>“The County shall comply with the </a:t>
            </a:r>
            <a:r>
              <a:rPr lang="en-US" sz="3400" u="sng" dirty="0" smtClean="0"/>
              <a:t>current version of the </a:t>
            </a:r>
            <a:r>
              <a:rPr lang="en-US" sz="3400" dirty="0" smtClean="0"/>
              <a:t>General Industrial Storm Water Permit adopted by the SWRCB </a:t>
            </a:r>
            <a:r>
              <a:rPr lang="en-US" sz="3400" strike="sngStrike" dirty="0" smtClean="0"/>
              <a:t>in November 1991 </a:t>
            </a:r>
            <a:r>
              <a:rPr lang="en-US" sz="3400" dirty="0" smtClean="0"/>
              <a:t>that requires…”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3400" i="1" dirty="0" smtClean="0"/>
              <a:t>Clarification</a:t>
            </a:r>
            <a:r>
              <a:rPr lang="en-US" sz="3400" dirty="0" smtClean="0"/>
              <a:t>: “The City shall require that the </a:t>
            </a:r>
            <a:r>
              <a:rPr lang="en-US" sz="3400" u="sng" dirty="0" smtClean="0"/>
              <a:t>recipients of </a:t>
            </a:r>
            <a:r>
              <a:rPr lang="en-US" sz="3400" dirty="0" smtClean="0"/>
              <a:t>land </a:t>
            </a:r>
            <a:r>
              <a:rPr lang="en-US" sz="3400" strike="sngStrike" dirty="0" smtClean="0"/>
              <a:t>recipients of properties </a:t>
            </a:r>
            <a:r>
              <a:rPr lang="en-US" sz="3400" dirty="0" smtClean="0"/>
              <a:t>within the former Fort Ord implement the Fort Ord HMP.”</a:t>
            </a:r>
            <a:br>
              <a:rPr lang="en-US" sz="3400" dirty="0" smtClean="0"/>
            </a:br>
            <a:endParaRPr lang="en-US" sz="3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400" dirty="0" smtClean="0"/>
              <a:t>Final Reassessment Report, pages 3-3 to 3-19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400" dirty="0" smtClean="0"/>
              <a:t>Summary table and full text (strikethrough and underline, with brief explanations where warranted), presented in context for each text change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400" dirty="0" smtClean="0"/>
              <a:t>Previously coordinated with jurisdictional staff (Admin Comm.)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400" dirty="0" smtClean="0"/>
              <a:t>Publicly </a:t>
            </a:r>
            <a:r>
              <a:rPr lang="en-US" sz="3400" dirty="0" smtClean="0"/>
              <a:t>circulated beginning with draft Reassessment Report (Oct. 2012), finalized in Dec. 2012 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400" dirty="0" smtClean="0"/>
              <a:t>Board </a:t>
            </a:r>
            <a:r>
              <a:rPr lang="en-US" sz="3400" dirty="0" smtClean="0"/>
              <a:t>Report attachment taken directly from </a:t>
            </a:r>
            <a:r>
              <a:rPr lang="en-US" sz="3400" dirty="0" smtClean="0"/>
              <a:t>the Reassessment </a:t>
            </a:r>
            <a:r>
              <a:rPr lang="en-US" sz="3400" dirty="0" smtClean="0"/>
              <a:t>Report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/>
              <a:t>Category I (cont’d)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267201"/>
          </a:xfrm>
        </p:spPr>
        <p:txBody>
          <a:bodyPr>
            <a:normAutofit/>
          </a:bodyPr>
          <a:lstStyle/>
          <a:p>
            <a:r>
              <a:rPr lang="en-US" sz="2000" u="sng" dirty="0" smtClean="0"/>
              <a:t>Staff recommendation</a:t>
            </a:r>
            <a:r>
              <a:rPr lang="en-US" sz="2000" dirty="0" smtClean="0"/>
              <a:t>: Approve these previously identified, non-substantive “Cat. I” BRP corrections.</a:t>
            </a:r>
            <a:br>
              <a:rPr lang="en-US" sz="2000" dirty="0" smtClean="0"/>
            </a:br>
            <a:endParaRPr lang="en-US" sz="2000" dirty="0" smtClean="0"/>
          </a:p>
          <a:p>
            <a:pPr>
              <a:spcBef>
                <a:spcPts val="0"/>
              </a:spcBef>
            </a:pPr>
            <a:r>
              <a:rPr lang="en-US" sz="2000" dirty="0" smtClean="0"/>
              <a:t>The Cat. I corrections will be kept on file and included in a future BRP publication. </a:t>
            </a:r>
          </a:p>
          <a:p>
            <a:pPr lvl="1"/>
            <a:r>
              <a:rPr lang="en-US" sz="2000" dirty="0" smtClean="0"/>
              <a:t>Publication schedule, full scope, and budget to be determined, subsequent to completion of post-reassessment workshops and further Board review.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/>
              <a:t>Next Steps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Policy topics/options regarding potential substantive BRP changes will be addressed in the ongoing workshops.</a:t>
            </a:r>
          </a:p>
          <a:p>
            <a:pPr lvl="1"/>
            <a:r>
              <a:rPr lang="en-US" sz="2000" dirty="0" smtClean="0"/>
              <a:t>Workshop #2: </a:t>
            </a:r>
            <a:r>
              <a:rPr lang="en-US" sz="2000" b="1" dirty="0" smtClean="0"/>
              <a:t>Friday, March 22 </a:t>
            </a:r>
            <a:r>
              <a:rPr lang="en-US" sz="2000" dirty="0" smtClean="0"/>
              <a:t>(2:00 to </a:t>
            </a:r>
            <a:r>
              <a:rPr lang="en-US" sz="2000" dirty="0" smtClean="0"/>
              <a:t>5:00 PM)</a:t>
            </a:r>
            <a:endParaRPr lang="en-US" sz="2000" dirty="0" smtClean="0"/>
          </a:p>
          <a:p>
            <a:pPr lvl="1"/>
            <a:r>
              <a:rPr lang="en-US" sz="2000" dirty="0" smtClean="0"/>
              <a:t>See attached </a:t>
            </a:r>
            <a:r>
              <a:rPr lang="en-US" sz="2000" dirty="0" smtClean="0"/>
              <a:t>proposed agenda</a:t>
            </a:r>
            <a:endParaRPr lang="en-US" sz="2000" dirty="0" smtClean="0"/>
          </a:p>
          <a:p>
            <a:pPr lvl="1"/>
            <a:r>
              <a:rPr lang="en-US" sz="2000" dirty="0" smtClean="0"/>
              <a:t>Detailed report and attachments will circulate on Monday, March 18. </a:t>
            </a: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>
            <a:normAutofit/>
          </a:bodyPr>
          <a:lstStyle/>
          <a:p>
            <a:pPr algn="l"/>
            <a:r>
              <a:rPr lang="en-US" sz="2800" b="1" i="1" dirty="0" smtClean="0"/>
              <a:t>Proposed,</a:t>
            </a:r>
            <a:r>
              <a:rPr lang="en-US" sz="2800" b="1" dirty="0" smtClean="0"/>
              <a:t> r</a:t>
            </a:r>
            <a:r>
              <a:rPr lang="en-US" sz="2800" b="1" dirty="0" smtClean="0"/>
              <a:t>evised three-workshop schedule outline</a:t>
            </a:r>
            <a:endParaRPr lang="en-US" sz="2800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85800" lvl="1" indent="-228600">
              <a:spcBef>
                <a:spcPct val="40000"/>
              </a:spcBef>
              <a:buNone/>
              <a:tabLst>
                <a:tab pos="57150" algn="l"/>
                <a:tab pos="400050" algn="l"/>
                <a:tab pos="976313" algn="l"/>
              </a:tabLst>
            </a:pPr>
            <a:r>
              <a:rPr lang="en-US" sz="2000" b="1" dirty="0" smtClean="0">
                <a:latin typeface="Gill Sans MT" pitchFamily="34" charset="0"/>
              </a:rPr>
              <a:t>		</a:t>
            </a:r>
            <a:r>
              <a:rPr lang="en-US" sz="2000" b="1" u="sng" dirty="0" smtClean="0">
                <a:latin typeface="Gill Sans MT" pitchFamily="34" charset="0"/>
              </a:rPr>
              <a:t>Policy topics/options:</a:t>
            </a:r>
          </a:p>
          <a:p>
            <a:pPr marL="685800" lvl="1" indent="290513">
              <a:spcBef>
                <a:spcPts val="1800"/>
              </a:spcBef>
              <a:buNone/>
              <a:tabLst>
                <a:tab pos="57150" algn="l"/>
                <a:tab pos="400050" algn="l"/>
                <a:tab pos="2347913" algn="l"/>
              </a:tabLst>
            </a:pP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itchFamily="34" charset="0"/>
              </a:rPr>
              <a:t>Category I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itchFamily="34" charset="0"/>
              </a:rPr>
              <a:t>	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itchFamily="34" charset="0"/>
              </a:rPr>
              <a:t>BRP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itchFamily="34" charset="0"/>
              </a:rPr>
              <a:t>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itchFamily="34" charset="0"/>
              </a:rPr>
              <a:t>Modifications &amp; Corrections </a:t>
            </a:r>
            <a:b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itchFamily="34" charset="0"/>
              </a:rPr>
            </a:b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itchFamily="34" charset="0"/>
              </a:rPr>
              <a:t>	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i.e., typos,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outdated references, minor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clarifications)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Gill Sans MT" pitchFamily="34" charset="0"/>
            </a:endParaRPr>
          </a:p>
          <a:p>
            <a:pPr marL="685800" lvl="1" indent="290513">
              <a:spcBef>
                <a:spcPct val="40000"/>
              </a:spcBef>
              <a:buNone/>
              <a:tabLst>
                <a:tab pos="57150" algn="l"/>
                <a:tab pos="400050" algn="l"/>
                <a:tab pos="2347913" algn="l"/>
              </a:tabLst>
            </a:pP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itchFamily="34" charset="0"/>
              </a:rPr>
              <a:t>Cat.  II	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itchFamily="34" charset="0"/>
              </a:rPr>
              <a:t>Prior Board Actions &amp; Regional Plan Consistency</a:t>
            </a:r>
          </a:p>
          <a:p>
            <a:pPr marL="685800" lvl="1" indent="290513">
              <a:spcBef>
                <a:spcPct val="40000"/>
              </a:spcBef>
              <a:buNone/>
              <a:tabLst>
                <a:tab pos="57150" algn="l"/>
                <a:tab pos="400050" algn="l"/>
                <a:tab pos="2114550" algn="l"/>
              </a:tabLst>
            </a:pPr>
            <a:endParaRPr lang="en-US" sz="2000" b="1" dirty="0" smtClean="0">
              <a:latin typeface="Gill Sans MT" pitchFamily="34" charset="0"/>
            </a:endParaRPr>
          </a:p>
          <a:p>
            <a:pPr marL="2743200" lvl="1" indent="-1766888">
              <a:spcBef>
                <a:spcPct val="40000"/>
              </a:spcBef>
              <a:buNone/>
              <a:tabLst>
                <a:tab pos="57150" algn="l"/>
                <a:tab pos="400050" algn="l"/>
                <a:tab pos="2171700" algn="l"/>
                <a:tab pos="2347913" algn="l"/>
              </a:tabLst>
            </a:pPr>
            <a:r>
              <a:rPr lang="en-US" sz="2000" b="1" dirty="0" smtClean="0">
                <a:latin typeface="Gill Sans MT" pitchFamily="34" charset="0"/>
              </a:rPr>
              <a:t>Cat.  II	</a:t>
            </a:r>
            <a:r>
              <a:rPr lang="en-US" sz="2000" b="1" dirty="0" smtClean="0">
                <a:latin typeface="Gill Sans MT" pitchFamily="34" charset="0"/>
              </a:rPr>
              <a:t>	</a:t>
            </a:r>
            <a:r>
              <a:rPr lang="en-US" sz="2000" dirty="0" smtClean="0">
                <a:latin typeface="Gill Sans MT" pitchFamily="34" charset="0"/>
              </a:rPr>
              <a:t>Prior </a:t>
            </a:r>
            <a:r>
              <a:rPr lang="en-US" sz="2000" dirty="0" smtClean="0">
                <a:latin typeface="Gill Sans MT" pitchFamily="34" charset="0"/>
              </a:rPr>
              <a:t>Board Actions &amp; Regional Plan </a:t>
            </a:r>
            <a:r>
              <a:rPr lang="en-US" sz="2000" dirty="0" smtClean="0">
                <a:latin typeface="Gill Sans MT" pitchFamily="34" charset="0"/>
              </a:rPr>
              <a:t>Consistency (cont’d)</a:t>
            </a:r>
            <a:br>
              <a:rPr lang="en-US" sz="2000" dirty="0" smtClean="0">
                <a:latin typeface="Gill Sans MT" pitchFamily="34" charset="0"/>
              </a:rPr>
            </a:br>
            <a:r>
              <a:rPr lang="en-US" sz="2000" dirty="0" smtClean="0">
                <a:solidFill>
                  <a:srgbClr val="C00000"/>
                </a:solidFill>
                <a:latin typeface="Gill Sans MT" pitchFamily="34" charset="0"/>
              </a:rPr>
              <a:t>Recommendation:  Each Cat. II subtask,1-4, to return as a separate agendized item for Board action (Target: May-Aug. 2013)</a:t>
            </a:r>
            <a:endParaRPr lang="en-US" sz="2000" dirty="0" smtClean="0">
              <a:solidFill>
                <a:srgbClr val="C00000"/>
              </a:solidFill>
              <a:latin typeface="Gill Sans MT" pitchFamily="34" charset="0"/>
            </a:endParaRPr>
          </a:p>
          <a:p>
            <a:pPr marL="2743200" lvl="1" indent="-1766888">
              <a:spcBef>
                <a:spcPct val="40000"/>
              </a:spcBef>
              <a:buNone/>
              <a:tabLst>
                <a:tab pos="57150" algn="l"/>
                <a:tab pos="400050" algn="l"/>
                <a:tab pos="2171700" algn="l"/>
                <a:tab pos="2347913" algn="l"/>
              </a:tabLst>
            </a:pPr>
            <a:r>
              <a:rPr lang="en-US" sz="2000" b="1" dirty="0" smtClean="0">
                <a:latin typeface="Gill Sans MT" pitchFamily="34" charset="0"/>
              </a:rPr>
              <a:t>Cat</a:t>
            </a:r>
            <a:r>
              <a:rPr lang="en-US" sz="2000" b="1" dirty="0" smtClean="0">
                <a:latin typeface="Gill Sans MT" pitchFamily="34" charset="0"/>
              </a:rPr>
              <a:t>. III		</a:t>
            </a:r>
            <a:r>
              <a:rPr lang="en-US" sz="2000" dirty="0" smtClean="0">
                <a:latin typeface="Gill Sans MT" pitchFamily="34" charset="0"/>
              </a:rPr>
              <a:t>Implementation of BRP Policies &amp; </a:t>
            </a:r>
            <a:r>
              <a:rPr lang="en-US" sz="2000" dirty="0" smtClean="0">
                <a:latin typeface="Gill Sans MT" pitchFamily="34" charset="0"/>
              </a:rPr>
              <a:t>Programs</a:t>
            </a:r>
            <a:br>
              <a:rPr lang="en-US" sz="2000" dirty="0" smtClean="0">
                <a:latin typeface="Gill Sans MT" pitchFamily="34" charset="0"/>
              </a:rPr>
            </a:br>
            <a:r>
              <a:rPr lang="en-US" sz="2100" dirty="0" smtClean="0">
                <a:solidFill>
                  <a:srgbClr val="C00000"/>
                </a:solidFill>
                <a:latin typeface="Gill Sans MT" pitchFamily="34" charset="0"/>
              </a:rPr>
              <a:t>Rec.:  </a:t>
            </a:r>
            <a:r>
              <a:rPr lang="en-US" sz="2100" dirty="0" smtClean="0">
                <a:solidFill>
                  <a:srgbClr val="C00000"/>
                </a:solidFill>
                <a:latin typeface="Gill Sans MT" pitchFamily="34" charset="0"/>
              </a:rPr>
              <a:t>Direct Admin Committee and FORA staff to develop a work plan for Board review (Target: July-Aug. </a:t>
            </a:r>
            <a:r>
              <a:rPr lang="en-US" sz="2100" dirty="0" smtClean="0">
                <a:solidFill>
                  <a:srgbClr val="C00000"/>
                </a:solidFill>
                <a:latin typeface="Gill Sans MT" pitchFamily="34" charset="0"/>
              </a:rPr>
              <a:t>2013)</a:t>
            </a:r>
          </a:p>
          <a:p>
            <a:pPr marL="965200" lvl="1" indent="3175">
              <a:spcBef>
                <a:spcPct val="40000"/>
              </a:spcBef>
              <a:buNone/>
              <a:tabLst>
                <a:tab pos="57150" algn="l"/>
                <a:tab pos="400050" algn="l"/>
                <a:tab pos="2347913" algn="l"/>
              </a:tabLst>
            </a:pPr>
            <a:r>
              <a:rPr lang="en-US" sz="2000" b="1" dirty="0" smtClean="0">
                <a:latin typeface="Gill Sans MT" pitchFamily="34" charset="0"/>
              </a:rPr>
              <a:t>Cat. IV	</a:t>
            </a:r>
            <a:r>
              <a:rPr lang="en-US" sz="2000" dirty="0" smtClean="0">
                <a:latin typeface="Gill Sans MT" pitchFamily="34" charset="0"/>
              </a:rPr>
              <a:t>BRP Policy &amp; Program Modifications (intro)</a:t>
            </a:r>
            <a:br>
              <a:rPr lang="en-US" sz="2000" dirty="0" smtClean="0">
                <a:latin typeface="Gill Sans MT" pitchFamily="34" charset="0"/>
              </a:rPr>
            </a:br>
            <a:r>
              <a:rPr lang="en-US" sz="2000" dirty="0" smtClean="0">
                <a:latin typeface="Gill Sans MT" pitchFamily="34" charset="0"/>
              </a:rPr>
              <a:t>		</a:t>
            </a:r>
            <a:r>
              <a:rPr lang="en-US" sz="2000" dirty="0" smtClean="0">
                <a:solidFill>
                  <a:srgbClr val="C00000"/>
                </a:solidFill>
                <a:latin typeface="Gill Sans MT" pitchFamily="34" charset="0"/>
              </a:rPr>
              <a:t>Rec.:  Board Chair appoint an advisory </a:t>
            </a:r>
            <a:r>
              <a:rPr lang="en-US" sz="2000" dirty="0" smtClean="0">
                <a:solidFill>
                  <a:srgbClr val="C00000"/>
                </a:solidFill>
                <a:latin typeface="Gill Sans MT" pitchFamily="34" charset="0"/>
              </a:rPr>
              <a:t>c</a:t>
            </a:r>
            <a:r>
              <a:rPr lang="en-US" sz="2000" dirty="0" smtClean="0">
                <a:solidFill>
                  <a:srgbClr val="C00000"/>
                </a:solidFill>
                <a:latin typeface="Gill Sans MT" pitchFamily="34" charset="0"/>
              </a:rPr>
              <a:t>ommittee to form Cat. IV 		priority recommendations for full Board’s consideration at Workshop #3</a:t>
            </a:r>
            <a:endParaRPr lang="en-US" sz="2000" dirty="0" smtClean="0">
              <a:latin typeface="Gill Sans MT" pitchFamily="34" charset="0"/>
            </a:endParaRPr>
          </a:p>
          <a:p>
            <a:pPr marL="685800" lvl="1" indent="290513">
              <a:spcBef>
                <a:spcPct val="40000"/>
              </a:spcBef>
              <a:buNone/>
              <a:tabLst>
                <a:tab pos="57150" algn="l"/>
                <a:tab pos="400050" algn="l"/>
                <a:tab pos="2114550" algn="l"/>
              </a:tabLst>
            </a:pPr>
            <a:endParaRPr lang="en-US" sz="2000" b="1" dirty="0" smtClean="0">
              <a:latin typeface="Gill Sans MT" pitchFamily="34" charset="0"/>
            </a:endParaRPr>
          </a:p>
          <a:p>
            <a:pPr marL="685800" lvl="1" indent="290513">
              <a:spcBef>
                <a:spcPct val="40000"/>
              </a:spcBef>
              <a:buNone/>
              <a:tabLst>
                <a:tab pos="57150" algn="l"/>
                <a:tab pos="400050" algn="l"/>
                <a:tab pos="2347913" algn="l"/>
              </a:tabLst>
            </a:pPr>
            <a:r>
              <a:rPr lang="en-US" sz="2000" b="1" dirty="0" smtClean="0">
                <a:latin typeface="Gill Sans MT" pitchFamily="34" charset="0"/>
              </a:rPr>
              <a:t>Cat</a:t>
            </a:r>
            <a:r>
              <a:rPr lang="en-US" sz="2000" b="1" dirty="0" smtClean="0">
                <a:latin typeface="Gill Sans MT" pitchFamily="34" charset="0"/>
              </a:rPr>
              <a:t>. IV	</a:t>
            </a:r>
            <a:r>
              <a:rPr lang="en-US" sz="2000" dirty="0" smtClean="0">
                <a:latin typeface="Gill Sans MT" pitchFamily="34" charset="0"/>
              </a:rPr>
              <a:t>BRP Policy &amp; Program </a:t>
            </a:r>
            <a:r>
              <a:rPr lang="en-US" sz="2000" dirty="0" smtClean="0">
                <a:latin typeface="Gill Sans MT" pitchFamily="34" charset="0"/>
              </a:rPr>
              <a:t>Modifications (follow-up)</a:t>
            </a:r>
            <a:endParaRPr lang="en-US" sz="2000" dirty="0" smtClean="0">
              <a:latin typeface="Gill Sans MT" pitchFamily="34" charset="0"/>
            </a:endParaRPr>
          </a:p>
          <a:p>
            <a:pPr marL="685800" lvl="1" indent="290513">
              <a:spcBef>
                <a:spcPct val="40000"/>
              </a:spcBef>
              <a:buNone/>
              <a:tabLst>
                <a:tab pos="57150" algn="l"/>
                <a:tab pos="400050" algn="l"/>
                <a:tab pos="2347913" algn="l"/>
              </a:tabLst>
            </a:pPr>
            <a:r>
              <a:rPr lang="en-US" sz="2000" dirty="0" smtClean="0">
                <a:latin typeface="Gill Sans MT" pitchFamily="34" charset="0"/>
              </a:rPr>
              <a:t>Cat. V	FORA </a:t>
            </a:r>
            <a:r>
              <a:rPr lang="en-US" sz="2000" dirty="0" smtClean="0">
                <a:latin typeface="Gill Sans MT" pitchFamily="34" charset="0"/>
              </a:rPr>
              <a:t>Procedures &amp; Operations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0" name="Left Brace 9"/>
          <p:cNvSpPr/>
          <p:nvPr/>
        </p:nvSpPr>
        <p:spPr>
          <a:xfrm>
            <a:off x="1295400" y="2057400"/>
            <a:ext cx="76200" cy="68580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28600" y="36576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tx2"/>
                </a:solidFill>
              </a:rPr>
              <a:t>Workshop 2</a:t>
            </a:r>
            <a:br>
              <a:rPr lang="en-US" sz="1200" dirty="0">
                <a:solidFill>
                  <a:schemeClr val="tx2"/>
                </a:solidFill>
              </a:rPr>
            </a:br>
            <a:r>
              <a:rPr lang="en-US" sz="1200" dirty="0" smtClean="0">
                <a:solidFill>
                  <a:schemeClr val="tx2"/>
                </a:solidFill>
              </a:rPr>
              <a:t>(Mar</a:t>
            </a:r>
            <a:r>
              <a:rPr lang="en-US" sz="1200" dirty="0">
                <a:solidFill>
                  <a:schemeClr val="tx2"/>
                </a:solidFill>
              </a:rPr>
              <a:t>. </a:t>
            </a:r>
            <a:r>
              <a:rPr lang="en-US" sz="1200" dirty="0" smtClean="0">
                <a:solidFill>
                  <a:schemeClr val="tx2"/>
                </a:solidFill>
              </a:rPr>
              <a:t>22)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3" name="Left Brace 12"/>
          <p:cNvSpPr/>
          <p:nvPr/>
        </p:nvSpPr>
        <p:spPr>
          <a:xfrm>
            <a:off x="1295400" y="2971800"/>
            <a:ext cx="76200" cy="175260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21336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solidFill>
                  <a:schemeClr val="tx2"/>
                </a:solidFill>
              </a:rPr>
              <a:t>Previous Workshop </a:t>
            </a:r>
            <a:r>
              <a:rPr lang="en-US" sz="1200" dirty="0" smtClean="0">
                <a:solidFill>
                  <a:schemeClr val="tx2"/>
                </a:solidFill>
              </a:rPr>
              <a:t>1</a:t>
            </a:r>
            <a:br>
              <a:rPr lang="en-US" sz="1200" dirty="0" smtClean="0">
                <a:solidFill>
                  <a:schemeClr val="tx2"/>
                </a:solidFill>
              </a:rPr>
            </a:br>
            <a:r>
              <a:rPr lang="en-US" sz="1200" dirty="0" smtClean="0">
                <a:solidFill>
                  <a:schemeClr val="tx2"/>
                </a:solidFill>
              </a:rPr>
              <a:t>(Feb. 15)</a:t>
            </a:r>
          </a:p>
        </p:txBody>
      </p:sp>
      <p:sp>
        <p:nvSpPr>
          <p:cNvPr id="15" name="Left Brace 14"/>
          <p:cNvSpPr/>
          <p:nvPr/>
        </p:nvSpPr>
        <p:spPr>
          <a:xfrm>
            <a:off x="1295400" y="4953000"/>
            <a:ext cx="76200" cy="53340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28600" y="50292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tx2"/>
                </a:solidFill>
              </a:rPr>
              <a:t>Workshop 3</a:t>
            </a:r>
          </a:p>
          <a:p>
            <a:pPr algn="r"/>
            <a:r>
              <a:rPr lang="en-US" sz="1200" strike="sngStrike" dirty="0" smtClean="0">
                <a:solidFill>
                  <a:schemeClr val="tx2"/>
                </a:solidFill>
              </a:rPr>
              <a:t>(Apr</a:t>
            </a:r>
            <a:r>
              <a:rPr lang="en-US" sz="1200" strike="sngStrike" dirty="0">
                <a:solidFill>
                  <a:schemeClr val="tx2"/>
                </a:solidFill>
              </a:rPr>
              <a:t>. </a:t>
            </a:r>
            <a:r>
              <a:rPr lang="en-US" sz="1200" strike="sngStrike" dirty="0" smtClean="0">
                <a:solidFill>
                  <a:schemeClr val="tx2"/>
                </a:solidFill>
              </a:rPr>
              <a:t>19)</a:t>
            </a:r>
            <a:endParaRPr lang="en-US" sz="1200" strike="sngStrike" dirty="0">
              <a:solidFill>
                <a:schemeClr val="tx2"/>
              </a:solidFill>
            </a:endParaRPr>
          </a:p>
        </p:txBody>
      </p:sp>
      <p:cxnSp>
        <p:nvCxnSpPr>
          <p:cNvPr id="19" name="Elbow Connector 18"/>
          <p:cNvCxnSpPr/>
          <p:nvPr/>
        </p:nvCxnSpPr>
        <p:spPr>
          <a:xfrm>
            <a:off x="838200" y="5486400"/>
            <a:ext cx="838200" cy="7620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752600" y="571500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Recommendation: Postpone Workshop #3 to allow time for a Cat. IV advisory </a:t>
            </a:r>
            <a:r>
              <a:rPr lang="en-US" sz="1600" dirty="0" smtClean="0"/>
              <a:t>c</a:t>
            </a:r>
            <a:r>
              <a:rPr lang="en-US" sz="1600" dirty="0" smtClean="0"/>
              <a:t>ommittee to develop priority recommendations.</a:t>
            </a:r>
            <a:br>
              <a:rPr lang="en-US" sz="1600" dirty="0" smtClean="0"/>
            </a:br>
            <a:r>
              <a:rPr lang="en-US" sz="1600" b="1" i="1" dirty="0" smtClean="0"/>
              <a:t>Proposed new date: Friday, May 17.</a:t>
            </a:r>
            <a:endParaRPr lang="en-US" sz="1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1035" name="Picture 11" descr="C:\Users\darren.FORA\AppData\Local\Microsoft\Windows\Temporary Internet Files\Content.IE5\X8EOYPS4\MC90044207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6800" y="2740025"/>
            <a:ext cx="1930400" cy="1377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705</TotalTime>
  <Words>213</Words>
  <Application>Microsoft Office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Base Reuse Plan Post-Reassessment “Category I” BRP corrections and next steps </vt:lpstr>
      <vt:lpstr>2012 Reassessment Report</vt:lpstr>
      <vt:lpstr>Category I</vt:lpstr>
      <vt:lpstr>Category I (cont’d)</vt:lpstr>
      <vt:lpstr>Next Steps</vt:lpstr>
      <vt:lpstr>Proposed, revised three-workshop schedule outline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Base Reuse Plan “Post-Reassessment” Policy Workshop #1</dc:title>
  <dc:creator>darren</dc:creator>
  <cp:lastModifiedBy>darren</cp:lastModifiedBy>
  <cp:revision>77</cp:revision>
  <dcterms:created xsi:type="dcterms:W3CDTF">2013-02-13T18:42:46Z</dcterms:created>
  <dcterms:modified xsi:type="dcterms:W3CDTF">2013-03-14T19:47:24Z</dcterms:modified>
</cp:coreProperties>
</file>